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037" r:id="rId3"/>
    <p:sldId id="2039" r:id="rId4"/>
    <p:sldId id="266" r:id="rId5"/>
    <p:sldId id="2021" r:id="rId6"/>
    <p:sldId id="2038" r:id="rId7"/>
    <p:sldId id="2015" r:id="rId8"/>
    <p:sldId id="2041" r:id="rId9"/>
    <p:sldId id="2024" r:id="rId10"/>
    <p:sldId id="2025" r:id="rId11"/>
    <p:sldId id="2023" r:id="rId12"/>
    <p:sldId id="2017" r:id="rId13"/>
    <p:sldId id="2011" r:id="rId14"/>
    <p:sldId id="20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7"/>
    <p:restoredTop sz="95439"/>
  </p:normalViewPr>
  <p:slideViewPr>
    <p:cSldViewPr snapToGrid="0" snapToObjects="1" showGuides="1">
      <p:cViewPr varScale="1">
        <p:scale>
          <a:sx n="82" d="100"/>
          <a:sy n="82" d="100"/>
        </p:scale>
        <p:origin x="1090" y="72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876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7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sap" panose="020F0504030102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Asap" panose="020F050403010206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4606" y="754817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7770" y="928594"/>
            <a:ext cx="4395660" cy="280044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915013" y="951117"/>
            <a:ext cx="4387937" cy="24778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4837E-B313-9946-A647-E20CD4F116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101840" y="636512"/>
            <a:ext cx="2682240" cy="2682413"/>
          </a:xfrm>
          <a:prstGeom prst="roundRect">
            <a:avLst>
              <a:gd name="adj" fmla="val 26623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B9C767-FF4D-3F41-AEA9-61BC8D32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65" r:id="rId11"/>
    <p:sldLayoutId id="2147483666" r:id="rId12"/>
    <p:sldLayoutId id="214748366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sap" panose="020F0504030102060203" pitchFamily="34" charset="77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gram.me/corona_crawler19_bot" TargetMode="External"/><Relationship Id="rId2" Type="http://schemas.openxmlformats.org/officeDocument/2006/relationships/hyperlink" Target="https://github.com/SteCodeLevi/botcovid19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htmldom.sourceforg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283957" y="602104"/>
            <a:ext cx="7686131" cy="1328023"/>
          </a:xfrm>
          <a:prstGeom prst="round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7200" dirty="0">
                <a:latin typeface="Brush Script MT" panose="03060802040406070304" pitchFamily="66" charset="0"/>
              </a:rPr>
              <a:t>Bot Telegram Covid-19</a:t>
            </a:r>
            <a:endParaRPr lang="en-US" sz="7200" dirty="0">
              <a:solidFill>
                <a:schemeClr val="tx2"/>
              </a:solidFill>
              <a:latin typeface="Brush Script MT" panose="03060802040406070304" pitchFamily="66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24371" y="4723562"/>
            <a:ext cx="5674441" cy="15323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askerville Old Face" panose="02020602080505020303" pitchFamily="18" charset="0"/>
              </a:rPr>
              <a:t>@corona_crawler19_bot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Masiero Stefano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Francescato Gabriele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49871" y="309792"/>
            <a:ext cx="6542572" cy="5319085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49871" y="5628877"/>
            <a:ext cx="6405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</a:t>
            </a:r>
            <a:r>
              <a:rPr lang="en-US" sz="6600" dirty="0" err="1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Relazionale</a:t>
            </a:r>
            <a:endParaRPr lang="en-US" sz="6600" dirty="0">
              <a:solidFill>
                <a:schemeClr val="tx2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82E8AD0-0AD8-4EF1-BAEA-1E08D7C4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51" y="610653"/>
            <a:ext cx="5975414" cy="33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62" y="79131"/>
            <a:ext cx="3654738" cy="5716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3578469" y="210233"/>
            <a:ext cx="8496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Visualizzazione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dei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dati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4541960" y="1537897"/>
            <a:ext cx="6867525" cy="413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Una </a:t>
            </a:r>
            <a:r>
              <a:rPr lang="en-US" sz="2400" dirty="0" err="1">
                <a:latin typeface="Baskerville Old Face" panose="02020602080505020303" pitchFamily="18" charset="0"/>
              </a:rPr>
              <a:t>volta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realizzato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mock-up del bot </a:t>
            </a:r>
            <a:r>
              <a:rPr lang="en-US" sz="2400" dirty="0" err="1">
                <a:latin typeface="Baskerville Old Face" panose="02020602080505020303" pitchFamily="18" charset="0"/>
              </a:rPr>
              <a:t>siamo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passati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stesura</a:t>
            </a:r>
            <a:r>
              <a:rPr lang="en-US" sz="2400" dirty="0">
                <a:latin typeface="Baskerville Old Face" panose="02020602080505020303" pitchFamily="18" charset="0"/>
              </a:rPr>
              <a:t> del </a:t>
            </a:r>
            <a:r>
              <a:rPr lang="en-US" sz="2400" dirty="0" err="1">
                <a:latin typeface="Baskerville Old Face" panose="02020602080505020303" pitchFamily="18" charset="0"/>
              </a:rPr>
              <a:t>codice</a:t>
            </a:r>
            <a:r>
              <a:rPr lang="en-US" sz="2400" dirty="0">
                <a:latin typeface="Baskerville Old Face" panose="02020602080505020303" pitchFamily="18" charset="0"/>
              </a:rPr>
              <a:t>.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deciso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quindi</a:t>
            </a:r>
            <a:r>
              <a:rPr lang="en-US" sz="2400" dirty="0"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latin typeface="Baskerville Old Face" panose="02020602080505020303" pitchFamily="18" charset="0"/>
              </a:rPr>
              <a:t>dividere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varie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funzioni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dell’applicazione</a:t>
            </a:r>
            <a:r>
              <a:rPr lang="en-US" sz="2400" dirty="0">
                <a:latin typeface="Baskerville Old Face" panose="02020602080505020303" pitchFamily="18" charset="0"/>
              </a:rPr>
              <a:t> con uno switch al cui </a:t>
            </a:r>
            <a:r>
              <a:rPr lang="en-US" sz="2400" dirty="0" err="1">
                <a:latin typeface="Baskerville Old Face" panose="02020602080505020303" pitchFamily="18" charset="0"/>
              </a:rPr>
              <a:t>interno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messo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tutti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casi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proposti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dalle</a:t>
            </a:r>
            <a:r>
              <a:rPr lang="en-US" sz="2400" dirty="0">
                <a:latin typeface="Baskerville Old Face" panose="02020602080505020303" pitchFamily="18" charset="0"/>
              </a:rPr>
              <a:t> keyboard markup(</a:t>
            </a:r>
            <a:r>
              <a:rPr lang="en-US" sz="2400" dirty="0" err="1">
                <a:latin typeface="Baskerville Old Face" panose="02020602080505020303" pitchFamily="18" charset="0"/>
              </a:rPr>
              <a:t>tastiere</a:t>
            </a:r>
            <a:r>
              <a:rPr lang="en-US" sz="2400" dirty="0">
                <a:latin typeface="Baskerville Old Face" panose="02020602080505020303" pitchFamily="18" charset="0"/>
              </a:rPr>
              <a:t>). A </a:t>
            </a:r>
            <a:r>
              <a:rPr lang="en-US" sz="2400" dirty="0" err="1"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latin typeface="Baskerville Old Face" panose="02020602080505020303" pitchFamily="18" charset="0"/>
              </a:rPr>
              <a:t> punto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creato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DAO ed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DO per </a:t>
            </a:r>
            <a:r>
              <a:rPr lang="en-US" sz="2400" dirty="0" err="1">
                <a:latin typeface="Baskerville Old Face" panose="02020602080505020303" pitchFamily="18" charset="0"/>
              </a:rPr>
              <a:t>ognuna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tabelle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presenti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nel</a:t>
            </a:r>
            <a:r>
              <a:rPr lang="en-US" sz="2400" dirty="0">
                <a:latin typeface="Baskerville Old Face" panose="02020602080505020303" pitchFamily="18" charset="0"/>
              </a:rPr>
              <a:t> database, e </a:t>
            </a:r>
            <a:r>
              <a:rPr lang="en-US" sz="2400" dirty="0" err="1">
                <a:latin typeface="Baskerville Old Face" panose="02020602080505020303" pitchFamily="18" charset="0"/>
              </a:rPr>
              <a:t>così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potuto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gestire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ogni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tupla</a:t>
            </a:r>
            <a:r>
              <a:rPr lang="en-US" sz="2400" dirty="0">
                <a:latin typeface="Baskerville Old Face" panose="02020602080505020303" pitchFamily="18" charset="0"/>
              </a:rPr>
              <a:t> come un </a:t>
            </a:r>
            <a:r>
              <a:rPr lang="en-US" sz="2400" dirty="0" err="1">
                <a:latin typeface="Baskerville Old Face" panose="02020602080505020303" pitchFamily="18" charset="0"/>
              </a:rPr>
              <a:t>oggetto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ha </a:t>
            </a:r>
            <a:r>
              <a:rPr lang="en-US" sz="2400" dirty="0" err="1">
                <a:latin typeface="Baskerville Old Face" panose="02020602080505020303" pitchFamily="18" charset="0"/>
              </a:rPr>
              <a:t>facilitato</a:t>
            </a:r>
            <a:r>
              <a:rPr lang="en-US" sz="2400" dirty="0">
                <a:latin typeface="Baskerville Old Face" panose="02020602080505020303" pitchFamily="18" charset="0"/>
              </a:rPr>
              <a:t> la </a:t>
            </a:r>
            <a:r>
              <a:rPr lang="en-US" sz="2400" dirty="0" err="1">
                <a:latin typeface="Baskerville Old Face" panose="02020602080505020303" pitchFamily="18" charset="0"/>
              </a:rPr>
              <a:t>gestione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attraverso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specifiche</a:t>
            </a:r>
            <a:r>
              <a:rPr lang="en-US" sz="2400" dirty="0">
                <a:latin typeface="Baskerville Old Face" panose="02020602080505020303" pitchFamily="18" charset="0"/>
              </a:rPr>
              <a:t> query </a:t>
            </a:r>
            <a:r>
              <a:rPr lang="en-US" sz="2400" dirty="0" err="1">
                <a:latin typeface="Baskerville Old Face" panose="02020602080505020303" pitchFamily="18" charset="0"/>
              </a:rPr>
              <a:t>estraiamo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notizie</a:t>
            </a:r>
            <a:r>
              <a:rPr lang="en-US" sz="2400" dirty="0">
                <a:latin typeface="Baskerville Old Face" panose="02020602080505020303" pitchFamily="18" charset="0"/>
              </a:rPr>
              <a:t> o </a:t>
            </a:r>
            <a:r>
              <a:rPr lang="en-US" sz="2400" dirty="0" err="1">
                <a:latin typeface="Baskerville Old Face" panose="02020602080505020303" pitchFamily="18" charset="0"/>
              </a:rPr>
              <a:t>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 sui </a:t>
            </a:r>
            <a:r>
              <a:rPr lang="en-US" sz="2400" dirty="0" err="1">
                <a:latin typeface="Baskerville Old Face" panose="02020602080505020303" pitchFamily="18" charset="0"/>
              </a:rPr>
              <a:t>contagi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</a:t>
            </a:r>
            <a:r>
              <a:rPr lang="en-US" sz="2400" dirty="0" err="1">
                <a:latin typeface="Baskerville Old Face" panose="02020602080505020303" pitchFamily="18" charset="0"/>
              </a:rPr>
              <a:t>servono</a:t>
            </a:r>
            <a:r>
              <a:rPr lang="en-US" sz="2400" dirty="0">
                <a:latin typeface="Baskerville Old Face" panose="02020602080505020303" pitchFamily="18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766D8D-0393-42CC-9BA9-31BB1765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5" y="974355"/>
            <a:ext cx="2262154" cy="39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2B940F22-D075-42CC-B2F7-61EF076F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8" y="966419"/>
            <a:ext cx="10081950" cy="4925161"/>
          </a:xfrm>
          <a:prstGeom prst="rect">
            <a:avLst/>
          </a:prstGeom>
        </p:spPr>
      </p:pic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984606" y="167430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881114" y="2030322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76899" y="3863171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8368" y="2495476"/>
            <a:ext cx="219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Nord America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4892" y="4321466"/>
            <a:ext cx="201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Sud America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3997" y="2079157"/>
            <a:ext cx="121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Europa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746386" y="9732"/>
            <a:ext cx="10801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Suddivisione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logica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4" name="Freeform 510">
            <a:extLst>
              <a:ext uri="{FF2B5EF4-FFF2-40B4-BE49-F238E27FC236}">
                <a16:creationId xmlns:a16="http://schemas.microsoft.com/office/drawing/2014/main" id="{4DEB05B1-0237-45A1-9E3A-C857922C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701" y="3327552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132D5ED-DE8F-48E9-B06C-2ACE53410402}"/>
              </a:ext>
            </a:extLst>
          </p:cNvPr>
          <p:cNvSpPr txBox="1"/>
          <p:nvPr/>
        </p:nvSpPr>
        <p:spPr>
          <a:xfrm>
            <a:off x="6147061" y="3732404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Africa</a:t>
            </a:r>
          </a:p>
        </p:txBody>
      </p:sp>
      <p:sp>
        <p:nvSpPr>
          <p:cNvPr id="6" name="Freeform 510">
            <a:extLst>
              <a:ext uri="{FF2B5EF4-FFF2-40B4-BE49-F238E27FC236}">
                <a16:creationId xmlns:a16="http://schemas.microsoft.com/office/drawing/2014/main" id="{15093C8A-945F-4FAE-9542-8028281A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670" y="1866500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F66F0EDC-3AEB-43FE-9903-2B00D3B5A050}"/>
              </a:ext>
            </a:extLst>
          </p:cNvPr>
          <p:cNvSpPr txBox="1"/>
          <p:nvPr/>
        </p:nvSpPr>
        <p:spPr>
          <a:xfrm>
            <a:off x="8540185" y="2271352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Asia</a:t>
            </a:r>
          </a:p>
        </p:txBody>
      </p:sp>
      <p:sp>
        <p:nvSpPr>
          <p:cNvPr id="8" name="Freeform 510">
            <a:extLst>
              <a:ext uri="{FF2B5EF4-FFF2-40B4-BE49-F238E27FC236}">
                <a16:creationId xmlns:a16="http://schemas.microsoft.com/office/drawing/2014/main" id="{5F7B7858-944A-43EC-88EC-39D5E34F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407" y="428874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4A9C36E-A495-4862-9F55-CA5B8138F2EE}"/>
              </a:ext>
            </a:extLst>
          </p:cNvPr>
          <p:cNvSpPr txBox="1"/>
          <p:nvPr/>
        </p:nvSpPr>
        <p:spPr>
          <a:xfrm>
            <a:off x="9327580" y="469359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Oceania</a:t>
            </a:r>
          </a:p>
        </p:txBody>
      </p:sp>
      <p:sp>
        <p:nvSpPr>
          <p:cNvPr id="11" name="Freeform 510">
            <a:extLst>
              <a:ext uri="{FF2B5EF4-FFF2-40B4-BE49-F238E27FC236}">
                <a16:creationId xmlns:a16="http://schemas.microsoft.com/office/drawing/2014/main" id="{64B956ED-5F29-4593-A29F-B9274A5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721" y="2330536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732810D7-18C2-400B-A268-54C500C7A31F}"/>
              </a:ext>
            </a:extLst>
          </p:cNvPr>
          <p:cNvSpPr txBox="1"/>
          <p:nvPr/>
        </p:nvSpPr>
        <p:spPr>
          <a:xfrm>
            <a:off x="5895509" y="2735388"/>
            <a:ext cx="896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967925" y="149165"/>
            <a:ext cx="8101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Schermate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del 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4408755" y="1377109"/>
            <a:ext cx="281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contagi</a:t>
            </a:r>
            <a:endParaRPr lang="en-US" sz="3200" dirty="0">
              <a:solidFill>
                <a:schemeClr val="bg1"/>
              </a:solidFill>
              <a:latin typeface="Baskerville Old Face" panose="02020602080505020303" pitchFamily="18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8420969" y="1368460"/>
            <a:ext cx="281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Notizie</a:t>
            </a:r>
            <a:endParaRPr lang="en-US" sz="3200" dirty="0">
              <a:solidFill>
                <a:schemeClr val="bg1"/>
              </a:solidFill>
              <a:latin typeface="Baskerville Old Face" panose="02020602080505020303" pitchFamily="18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9" name="Picture 8" descr="iPhone6_mockup_front_white.png">
            <a:extLst>
              <a:ext uri="{FF2B5EF4-FFF2-40B4-BE49-F238E27FC236}">
                <a16:creationId xmlns:a16="http://schemas.microsoft.com/office/drawing/2014/main" id="{1D302246-04FE-4393-89D0-6933EDB0C5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9366" y="1660849"/>
            <a:ext cx="3654738" cy="5414836"/>
          </a:xfrm>
          <a:prstGeom prst="rect">
            <a:avLst/>
          </a:prstGeom>
        </p:spPr>
      </p:pic>
      <p:pic>
        <p:nvPicPr>
          <p:cNvPr id="10" name="Picture 9" descr="iPhone6_mockup_front_white.png">
            <a:extLst>
              <a:ext uri="{FF2B5EF4-FFF2-40B4-BE49-F238E27FC236}">
                <a16:creationId xmlns:a16="http://schemas.microsoft.com/office/drawing/2014/main" id="{CAE2D806-F90E-45F8-B2ED-10A07965A8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431" y="1660849"/>
            <a:ext cx="3654738" cy="53735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B08FC5-B138-4E8A-A796-F653D281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43" y="2514601"/>
            <a:ext cx="2218082" cy="370929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B540BD-B89A-4006-8ACC-24762EB9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152" y="2508745"/>
            <a:ext cx="2249595" cy="36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06881" y="3013223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Link al </a:t>
            </a:r>
            <a:r>
              <a:rPr lang="en-US" sz="2200" dirty="0" err="1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progetto</a:t>
            </a:r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Github</a:t>
            </a:r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it-IT" u="sng" dirty="0">
                <a:latin typeface="Baskerville Old Face" panose="02020602080505020303" pitchFamily="18" charset="0"/>
                <a:hlinkClick r:id="rId2"/>
              </a:rPr>
              <a:t>https://github.com/SteCodeLevi/botcovid19</a:t>
            </a:r>
            <a:endParaRPr lang="en-US" sz="2200" u="sng" dirty="0">
              <a:solidFill>
                <a:schemeClr val="accent5"/>
              </a:solidFill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6969" y="1648644"/>
            <a:ext cx="8101013" cy="55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Progettato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realizzato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 Stefano Masiero e Gabriele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Francescato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8649" y="549275"/>
            <a:ext cx="786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4206881" y="3651071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Link al bot </a:t>
            </a:r>
            <a:r>
              <a:rPr lang="it-IT" u="sng" dirty="0">
                <a:latin typeface="Baskerville Old Face" panose="02020602080505020303" pitchFamily="18" charset="0"/>
                <a:hlinkClick r:id="rId3"/>
              </a:rPr>
              <a:t>https://telegram.me/corona_crawler19_bot</a:t>
            </a:r>
            <a:endParaRPr lang="en-US" sz="2200" dirty="0">
              <a:solidFill>
                <a:schemeClr val="accent4"/>
              </a:solidFill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9" name="Freeform 99">
            <a:extLst>
              <a:ext uri="{FF2B5EF4-FFF2-40B4-BE49-F238E27FC236}">
                <a16:creationId xmlns:a16="http://schemas.microsoft.com/office/drawing/2014/main" id="{507571F1-24C2-3C45-AFB9-582A5B78E84E}"/>
              </a:ext>
            </a:extLst>
          </p:cNvPr>
          <p:cNvSpPr>
            <a:spLocks noChangeAspect="1"/>
          </p:cNvSpPr>
          <p:nvPr/>
        </p:nvSpPr>
        <p:spPr bwMode="auto">
          <a:xfrm>
            <a:off x="3867211" y="3094037"/>
            <a:ext cx="266452" cy="197632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11" name="Freeform 99">
            <a:extLst>
              <a:ext uri="{FF2B5EF4-FFF2-40B4-BE49-F238E27FC236}">
                <a16:creationId xmlns:a16="http://schemas.microsoft.com/office/drawing/2014/main" id="{2A507D15-D0BE-A94E-BC83-F4CE95B76CE3}"/>
              </a:ext>
            </a:extLst>
          </p:cNvPr>
          <p:cNvSpPr>
            <a:spLocks noChangeAspect="1"/>
          </p:cNvSpPr>
          <p:nvPr/>
        </p:nvSpPr>
        <p:spPr bwMode="auto">
          <a:xfrm>
            <a:off x="3871179" y="3750096"/>
            <a:ext cx="266452" cy="197632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8" grpId="0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994029" y="2307064"/>
            <a:ext cx="6084887" cy="332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progetto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nasce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con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l’idea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poter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fornire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informazioni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utili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come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numero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contagi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notizie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riguardanti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al covid-19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attraverso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un bot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su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Telegram.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deciso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svilupparlo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su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Telegram in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quanto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le API (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Applicaton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Programming Interface)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sono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gratuite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ed a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disposizione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chiunque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differenza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invece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altri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servizi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messaggistica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976028" y="274578"/>
            <a:ext cx="6817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Scopo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del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progetto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" name="Picture 2" descr="How to create a Telegram bot, and send messages with Python">
            <a:extLst>
              <a:ext uri="{FF2B5EF4-FFF2-40B4-BE49-F238E27FC236}">
                <a16:creationId xmlns:a16="http://schemas.microsoft.com/office/drawing/2014/main" id="{9C0BA651-92A2-4587-ACF3-3CE4D2F67F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16" y="4658755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163508" y="3397584"/>
            <a:ext cx="615309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database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4163508" y="1910261"/>
            <a:ext cx="617110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bot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tramite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‘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botFather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’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Telegram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4177030" y="2472323"/>
            <a:ext cx="6153345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Utilizzo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un web Hosting per la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parte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logica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nostra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applicazione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-67336" y="282151"/>
            <a:ext cx="12038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e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Fasi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per la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Creazione</a:t>
            </a:r>
            <a:endParaRPr lang="en-US" sz="6600" dirty="0">
              <a:solidFill>
                <a:schemeClr val="tx2"/>
              </a:solidFill>
              <a:latin typeface="Asap Medium" panose="020F0504030102060203" pitchFamily="34" charset="77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2091487"/>
            <a:ext cx="266452" cy="197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2671350"/>
            <a:ext cx="266452" cy="197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3610110"/>
            <a:ext cx="266452" cy="197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" name="TextBox 58">
            <a:extLst>
              <a:ext uri="{FF2B5EF4-FFF2-40B4-BE49-F238E27FC236}">
                <a16:creationId xmlns:a16="http://schemas.microsoft.com/office/drawing/2014/main" id="{696966CF-C6BC-4FAB-8A53-FCA89011F809}"/>
              </a:ext>
            </a:extLst>
          </p:cNvPr>
          <p:cNvSpPr txBox="1"/>
          <p:nvPr/>
        </p:nvSpPr>
        <p:spPr>
          <a:xfrm>
            <a:off x="4181515" y="3997614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Operazioni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web scraping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ovvero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estrazione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dal web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salvataggio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database</a:t>
            </a:r>
          </a:p>
        </p:txBody>
      </p:sp>
      <p:sp>
        <p:nvSpPr>
          <p:cNvPr id="3" name="Freeform 99">
            <a:extLst>
              <a:ext uri="{FF2B5EF4-FFF2-40B4-BE49-F238E27FC236}">
                <a16:creationId xmlns:a16="http://schemas.microsoft.com/office/drawing/2014/main" id="{B29D063C-78D1-4788-8E05-CE22395643D4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4239711"/>
            <a:ext cx="266452" cy="1976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0B22E5-F60A-4700-9DE3-0C9EF53B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21" y="3991467"/>
            <a:ext cx="2921977" cy="2921977"/>
          </a:xfrm>
          <a:prstGeom prst="rect">
            <a:avLst/>
          </a:prstGeom>
        </p:spPr>
      </p:pic>
      <p:sp>
        <p:nvSpPr>
          <p:cNvPr id="12" name="Freeform 99">
            <a:extLst>
              <a:ext uri="{FF2B5EF4-FFF2-40B4-BE49-F238E27FC236}">
                <a16:creationId xmlns:a16="http://schemas.microsoft.com/office/drawing/2014/main" id="{B60707A0-FDDF-4B90-B644-A80C1D24FCAB}"/>
              </a:ext>
            </a:extLst>
          </p:cNvPr>
          <p:cNvSpPr>
            <a:spLocks noChangeAspect="1"/>
          </p:cNvSpPr>
          <p:nvPr/>
        </p:nvSpPr>
        <p:spPr bwMode="auto">
          <a:xfrm>
            <a:off x="3898457" y="5099398"/>
            <a:ext cx="266452" cy="19763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386F3D5C-93E3-47BC-AB63-E3583B5DEF34}"/>
              </a:ext>
            </a:extLst>
          </p:cNvPr>
          <p:cNvSpPr txBox="1"/>
          <p:nvPr/>
        </p:nvSpPr>
        <p:spPr>
          <a:xfrm>
            <a:off x="4162680" y="4884907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mockup del bot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visualizzazione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precedentemente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salvati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3" grpId="0"/>
      <p:bldP spid="234" grpId="0" animBg="1"/>
      <p:bldP spid="235" grpId="0" animBg="1"/>
      <p:bldP spid="236" grpId="0" animBg="1"/>
      <p:bldP spid="2" grpId="0"/>
      <p:bldP spid="3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5966875" y="3642278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7708811" y="2192906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9540445" y="3476182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294465" y="4181823"/>
            <a:ext cx="1437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Mediante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l’utilizzo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botFather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è possible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creare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un proprio bot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192417" y="3801862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5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Creazione</a:t>
            </a:r>
            <a:endParaRPr lang="en-US" sz="1900" dirty="0">
              <a:solidFill>
                <a:schemeClr val="accent5">
                  <a:lumMod val="75000"/>
                </a:schemeClr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7964889" y="2844224"/>
            <a:ext cx="1554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gestire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bot è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necessario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un token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univoco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ne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permette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controllo</a:t>
            </a:r>
            <a:endParaRPr lang="en-US" sz="1600" dirty="0">
              <a:solidFill>
                <a:schemeClr val="bg1"/>
              </a:solidFill>
              <a:latin typeface="Baskerville Old Face" panose="02020602080505020303" pitchFamily="18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7935766" y="2413223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Gestione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bot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9677008" y="4347313"/>
            <a:ext cx="1822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programmarlo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scelto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 PHP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9615903" y="3640818"/>
            <a:ext cx="19445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Linguaggio</a:t>
            </a:r>
            <a:r>
              <a:rPr lang="en-US" sz="1900" dirty="0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di </a:t>
            </a:r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programmazione</a:t>
            </a:r>
            <a:endParaRPr lang="en-US" sz="1900" dirty="0">
              <a:solidFill>
                <a:srgbClr val="FFFF00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3395663" y="-14436"/>
            <a:ext cx="8101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Cos’è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un Bot e come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si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crea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E0406-AAAF-4739-ABD7-8628BBF79F69}"/>
              </a:ext>
            </a:extLst>
          </p:cNvPr>
          <p:cNvSpPr txBox="1"/>
          <p:nvPr/>
        </p:nvSpPr>
        <p:spPr>
          <a:xfrm>
            <a:off x="5658913" y="722527"/>
            <a:ext cx="5720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Bot</a:t>
            </a:r>
            <a:r>
              <a:rPr lang="it-IT" sz="2000" i="1" dirty="0">
                <a:latin typeface="Baskerville Old Face" panose="02020602080505020303" pitchFamily="18" charset="0"/>
              </a:rPr>
              <a:t> </a:t>
            </a:r>
            <a:r>
              <a:rPr lang="it-IT" sz="2000" dirty="0">
                <a:latin typeface="Baskerville Old Face" panose="02020602080505020303" pitchFamily="18" charset="0"/>
              </a:rPr>
              <a:t>è l’abbreviazione di </a:t>
            </a:r>
            <a:r>
              <a:rPr lang="it-IT" sz="2000" i="1" dirty="0">
                <a:latin typeface="Baskerville Old Face" panose="02020602080505020303" pitchFamily="18" charset="0"/>
              </a:rPr>
              <a:t>robot </a:t>
            </a:r>
            <a:r>
              <a:rPr lang="it-IT" sz="2000" dirty="0">
                <a:latin typeface="Baskerville Old Face" panose="02020602080505020303" pitchFamily="18" charset="0"/>
              </a:rPr>
              <a:t>e si riferisce a un account aggiuntivo, una sorta di utente non umano appunto, che è capace di </a:t>
            </a:r>
            <a:r>
              <a:rPr lang="it-IT" sz="2000" b="1" dirty="0">
                <a:latin typeface="Baskerville Old Face" panose="02020602080505020303" pitchFamily="18" charset="0"/>
              </a:rPr>
              <a:t>compiere azioni in modo automatico nell’applicazione di messaggistica Telegram</a:t>
            </a:r>
            <a:endParaRPr lang="it-IT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41" grpId="0"/>
      <p:bldP spid="42" grpId="0"/>
      <p:bldP spid="43" grpId="0"/>
      <p:bldP spid="44" grpId="0"/>
      <p:bldP spid="1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434004" y="2532071"/>
            <a:ext cx="2559235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Molte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impostazioni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funzioni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aggiuntive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sono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state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utili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come la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modifica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file php.ini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l’utilizzo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crono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job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4631" y="2441348"/>
            <a:ext cx="2830252" cy="149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Come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piattaforma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hosting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abbiamo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scelto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netsons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mette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disposizione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gratuitamente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un web server un database ed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altri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servizi</a:t>
            </a:r>
            <a:endParaRPr lang="en-US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7126" y="2113441"/>
            <a:ext cx="183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Protocollo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HTTPS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50810" y="2085402"/>
            <a:ext cx="264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Impostazioni</a:t>
            </a:r>
            <a:r>
              <a:rPr lang="en-US" b="1" dirty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dell’Hosting</a:t>
            </a:r>
            <a:endParaRPr lang="en-US" b="1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2100" y="2436606"/>
            <a:ext cx="3077471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Una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cosa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molto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importante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necessaria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per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funzionamento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bot è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sito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implementasse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protocollo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HTTPS per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questione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sicurezza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trasferimento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messaggi</a:t>
            </a:r>
            <a:endParaRPr lang="en-US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7711416" y="1521628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10205369" y="1614470"/>
            <a:ext cx="598837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3663" y="82583"/>
            <a:ext cx="852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Hosting web per la nostra </a:t>
            </a:r>
            <a:r>
              <a:rPr lang="en-US" sz="48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Applicazione</a:t>
            </a:r>
            <a:endParaRPr lang="en-US" sz="4800" dirty="0">
              <a:solidFill>
                <a:srgbClr val="FFFF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1026" name="Picture 2" descr="Hosting, Cloud Server, Server dedicati, Domini - Netsons">
            <a:extLst>
              <a:ext uri="{FF2B5EF4-FFF2-40B4-BE49-F238E27FC236}">
                <a16:creationId xmlns:a16="http://schemas.microsoft.com/office/drawing/2014/main" id="{262BF148-D614-4314-A088-FE750413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11" y="1357499"/>
            <a:ext cx="1958928" cy="10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21" grpId="0"/>
      <p:bldP spid="22" grpId="0"/>
      <p:bldP spid="35" grpId="0" animBg="1"/>
      <p:bldP spid="36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3644" y="0"/>
            <a:ext cx="6192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Database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3402E8A3-6D05-4010-A270-4595855F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5289" y="1582340"/>
            <a:ext cx="3187099" cy="318709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B472F1-9085-407F-A1DE-E2C80919BB9D}"/>
              </a:ext>
            </a:extLst>
          </p:cNvPr>
          <p:cNvSpPr txBox="1"/>
          <p:nvPr/>
        </p:nvSpPr>
        <p:spPr>
          <a:xfrm>
            <a:off x="4141178" y="1582340"/>
            <a:ext cx="4448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skerville Old Face" panose="02020602080505020303" pitchFamily="18" charset="0"/>
              </a:rPr>
              <a:t>A questo punto abbiamo iniziato a progettare il database mediante lo schema ER e relazionale per poi crearlo all’interno del sito di hosting. Abbiamo deciso di salvare i dati nel database per comodità in quanto ci permette di prelevarli in modo rapido, senza dover ogni volta ricaricare le pagine da cui vengono prelevati.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694242" y="549275"/>
            <a:ext cx="8101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Operazioni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di Web Scraping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CB3C-37DA-41CB-A59F-DDF10C897661}"/>
              </a:ext>
            </a:extLst>
          </p:cNvPr>
          <p:cNvSpPr txBox="1"/>
          <p:nvPr/>
        </p:nvSpPr>
        <p:spPr>
          <a:xfrm>
            <a:off x="4469364" y="3438330"/>
            <a:ext cx="7007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Per poter avere i dati sui contagi e le notizie aggiornati regolarmente, abbiamo deciso di utilizzare questa tecnica che permette l’estrazione</a:t>
            </a:r>
            <a:r>
              <a:rPr lang="it-IT" sz="2000" b="1" dirty="0">
                <a:latin typeface="Baskerville Old Face" panose="02020602080505020303" pitchFamily="18" charset="0"/>
              </a:rPr>
              <a:t> </a:t>
            </a:r>
            <a:r>
              <a:rPr lang="it-IT" sz="2000" dirty="0">
                <a:latin typeface="Baskerville Old Face" panose="02020602080505020303" pitchFamily="18" charset="0"/>
              </a:rPr>
              <a:t>di dati da un sito web in modo automatico. Attraverso degli opportuni script realizzati in PHP, nel nostro caso, e il supporto alla libreria  </a:t>
            </a:r>
            <a:r>
              <a:rPr lang="it-IT" sz="2000" b="1" u="sng" dirty="0">
                <a:latin typeface="Baskerville Old Face" panose="02020602080505020303" pitchFamily="18" charset="0"/>
                <a:hlinkClick r:id="rId3"/>
              </a:rPr>
              <a:t>PHP Simple HTML DOM Parser</a:t>
            </a:r>
            <a:r>
              <a:rPr lang="it-IT" sz="2000" b="1" dirty="0">
                <a:latin typeface="Baskerville Old Face" panose="02020602080505020303" pitchFamily="18" charset="0"/>
              </a:rPr>
              <a:t> </a:t>
            </a:r>
            <a:r>
              <a:rPr lang="it-IT" sz="2000" dirty="0">
                <a:latin typeface="Baskerville Old Face" panose="02020602080505020303" pitchFamily="18" charset="0"/>
              </a:rPr>
              <a:t>che permette di effettuare il DOM parsing, cioè estrarre i principali elementi di una pagina web che ci servivano.</a:t>
            </a:r>
          </a:p>
        </p:txBody>
      </p:sp>
      <p:pic>
        <p:nvPicPr>
          <p:cNvPr id="2050" name="Picture 2" descr="Cosa sono i web crawler - FASTWEB">
            <a:extLst>
              <a:ext uri="{FF2B5EF4-FFF2-40B4-BE49-F238E27FC236}">
                <a16:creationId xmlns:a16="http://schemas.microsoft.com/office/drawing/2014/main" id="{C18E60EA-4FF1-4A30-B124-B9D96D8A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23" y="1740812"/>
            <a:ext cx="3452326" cy="157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ument Object Model - Wikipedia">
            <a:extLst>
              <a:ext uri="{FF2B5EF4-FFF2-40B4-BE49-F238E27FC236}">
                <a16:creationId xmlns:a16="http://schemas.microsoft.com/office/drawing/2014/main" id="{435E264B-1129-43C4-8CDA-C40BA1B7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52" y="1905894"/>
            <a:ext cx="3383513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4935894" y="171385"/>
            <a:ext cx="6560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Ogni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quanto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vengono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aggiornati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i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dati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e come?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35894" y="4919008"/>
            <a:ext cx="5015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Tutti questi script per il recupero dei dati sono gestiti mediante dei processi di Cron(operazioni temporizzate a livello di sistema) che in modo automatico vengono eseguiti e li richiamano circa ogni mezz’ora per tenere aggiornati i vari dati e notizie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A6ED3-0834-4696-91A9-2CF9131D3E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4" y="2057401"/>
            <a:ext cx="6344483" cy="277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822987" y="554088"/>
            <a:ext cx="9905999" cy="495920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4587" y="5749914"/>
            <a:ext cx="5304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ER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2EE09CBA-7999-4C73-A38A-38359FAE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82" y="865877"/>
            <a:ext cx="7445022" cy="40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Jacob - Light 1">
      <a:dk1>
        <a:srgbClr val="E5E4E6"/>
      </a:dk1>
      <a:lt1>
        <a:srgbClr val="F5F5F5"/>
      </a:lt1>
      <a:dk2>
        <a:srgbClr val="FFFFFF"/>
      </a:dk2>
      <a:lt2>
        <a:srgbClr val="A1DAE9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640</Words>
  <Application>Microsoft Office PowerPoint</Application>
  <PresentationFormat>Widescreen</PresentationFormat>
  <Paragraphs>53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Abhaya Libre</vt:lpstr>
      <vt:lpstr>Abhaya Libre Medium</vt:lpstr>
      <vt:lpstr>Abhaya Libre SemiBold</vt:lpstr>
      <vt:lpstr>Arial</vt:lpstr>
      <vt:lpstr>Arial Unicode MS</vt:lpstr>
      <vt:lpstr>Arima Madurai Light</vt:lpstr>
      <vt:lpstr>Asap</vt:lpstr>
      <vt:lpstr>Asap Medium</vt:lpstr>
      <vt:lpstr>Baskerville</vt:lpstr>
      <vt:lpstr>Baskerville Old Face</vt:lpstr>
      <vt:lpstr>Bebas Neue</vt:lpstr>
      <vt:lpstr>Brush Script MT</vt:lpstr>
      <vt:lpstr>Calibri</vt:lpstr>
      <vt:lpstr>Gill Sans</vt:lpstr>
      <vt:lpstr>Lato</vt:lpstr>
      <vt:lpstr>Lato Light</vt:lpstr>
      <vt:lpstr>Lato Medium</vt:lpstr>
      <vt:lpstr>Lato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Stefano Masiero</cp:lastModifiedBy>
  <cp:revision>263</cp:revision>
  <dcterms:created xsi:type="dcterms:W3CDTF">2018-12-21T22:04:22Z</dcterms:created>
  <dcterms:modified xsi:type="dcterms:W3CDTF">2020-06-10T12:31:23Z</dcterms:modified>
</cp:coreProperties>
</file>